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6" r:id="rId2"/>
    <p:sldId id="262" r:id="rId3"/>
    <p:sldId id="263" r:id="rId4"/>
    <p:sldId id="259" r:id="rId5"/>
    <p:sldId id="257" r:id="rId6"/>
    <p:sldId id="260" r:id="rId7"/>
    <p:sldId id="261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50" d="100"/>
          <a:sy n="50" d="100"/>
        </p:scale>
        <p:origin x="-96" y="-16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FAC99D-0FDB-4AB2-905C-ED9987F90BE5}" type="datetimeFigureOut">
              <a:rPr lang="da-DK" smtClean="0"/>
              <a:t>30-03-2016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776812-B103-418C-8C2E-5F593D982DE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83698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Vand</a:t>
            </a:r>
            <a:r>
              <a:rPr lang="da-DK" baseline="0" dirty="0" smtClean="0"/>
              <a:t> på overfladen – godt for biodiversiteten og planter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546085-5A45-4840-9441-6173629BBC4B}" type="slidenum">
              <a:rPr lang="da-DK" smtClean="0"/>
              <a:pPr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155332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546085-5A45-4840-9441-6173629BBC4B}" type="slidenum">
              <a:rPr lang="da-DK" smtClean="0"/>
              <a:pPr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90565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546085-5A45-4840-9441-6173629BBC4B}" type="slidenum">
              <a:rPr lang="da-DK" smtClean="0"/>
              <a:pPr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97641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546085-5A45-4840-9441-6173629BBC4B}" type="slidenum">
              <a:rPr lang="da-DK" smtClean="0"/>
              <a:pPr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521579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546085-5A45-4840-9441-6173629BBC4B}" type="slidenum">
              <a:rPr lang="da-DK" smtClean="0"/>
              <a:pPr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845698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546085-5A45-4840-9441-6173629BBC4B}" type="slidenum">
              <a:rPr lang="da-DK" smtClean="0"/>
              <a:pPr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448412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546085-5A45-4840-9441-6173629BBC4B}" type="slidenum">
              <a:rPr lang="da-DK" smtClean="0"/>
              <a:pPr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992619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546085-5A45-4840-9441-6173629BBC4B}" type="slidenum">
              <a:rPr lang="da-DK" smtClean="0"/>
              <a:pPr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350993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546085-5A45-4840-9441-6173629BBC4B}" type="slidenum">
              <a:rPr lang="da-DK" smtClean="0"/>
              <a:pPr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3171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546085-5A45-4840-9441-6173629BBC4B}" type="slidenum">
              <a:rPr lang="da-DK" smtClean="0"/>
              <a:pPr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7634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1556793"/>
            <a:ext cx="10654208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911424" y="3188568"/>
            <a:ext cx="10657184" cy="1752600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DAFD7-A724-4300-9AFE-D14F0BFE3578}" type="datetimeFigureOut">
              <a:rPr lang="da-DK" smtClean="0"/>
              <a:t>30-03-2016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6D6BF-4D29-463D-8E65-E546FC5C189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95779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DAFD7-A724-4300-9AFE-D14F0BFE3578}" type="datetimeFigureOut">
              <a:rPr lang="da-DK" smtClean="0"/>
              <a:t>30-03-2016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6D6BF-4D29-463D-8E65-E546FC5C189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67864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839200" y="908721"/>
            <a:ext cx="2743200" cy="5217443"/>
          </a:xfr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609600" y="908721"/>
            <a:ext cx="8026400" cy="5217443"/>
          </a:xfrm>
        </p:spPr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DAFD7-A724-4300-9AFE-D14F0BFE3578}" type="datetimeFigureOut">
              <a:rPr lang="da-DK" smtClean="0"/>
              <a:t>30-03-2016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6D6BF-4D29-463D-8E65-E546FC5C189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68205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DAFD7-A724-4300-9AFE-D14F0BFE3578}" type="datetimeFigureOut">
              <a:rPr lang="da-DK" smtClean="0"/>
              <a:t>30-03-2016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6D6BF-4D29-463D-8E65-E546FC5C189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20559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lnSpc>
                <a:spcPts val="4400"/>
              </a:lnSpc>
              <a:defRPr sz="4000" b="1" cap="all"/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DAFD7-A724-4300-9AFE-D14F0BFE3578}" type="datetimeFigureOut">
              <a:rPr lang="da-DK" smtClean="0"/>
              <a:t>30-03-2016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6D6BF-4D29-463D-8E65-E546FC5C189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69619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1095243" y="1855366"/>
            <a:ext cx="5384800" cy="4525963"/>
          </a:xfrm>
        </p:spPr>
        <p:txBody>
          <a:bodyPr/>
          <a:lstStyle>
            <a:lvl1pPr>
              <a:lnSpc>
                <a:spcPct val="100000"/>
              </a:lnSpc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471840" y="1855366"/>
            <a:ext cx="5384800" cy="4525963"/>
          </a:xfrm>
        </p:spPr>
        <p:txBody>
          <a:bodyPr/>
          <a:lstStyle>
            <a:lvl1pPr>
              <a:lnSpc>
                <a:spcPct val="100000"/>
              </a:lnSpc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DAFD7-A724-4300-9AFE-D14F0BFE3578}" type="datetimeFigureOut">
              <a:rPr lang="da-DK" smtClean="0"/>
              <a:t>30-03-2016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6D6BF-4D29-463D-8E65-E546FC5C189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90339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1075862" y="1862286"/>
            <a:ext cx="5386917" cy="63976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1075862" y="2502048"/>
            <a:ext cx="5386917" cy="3951288"/>
          </a:xfrm>
        </p:spPr>
        <p:txBody>
          <a:bodyPr/>
          <a:lstStyle>
            <a:lvl1pPr marL="216000" indent="-216000">
              <a:lnSpc>
                <a:spcPct val="100000"/>
              </a:lnSpc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659629" y="1862286"/>
            <a:ext cx="5389033" cy="63976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659629" y="2502048"/>
            <a:ext cx="5389033" cy="3951288"/>
          </a:xfrm>
        </p:spPr>
        <p:txBody>
          <a:bodyPr/>
          <a:lstStyle>
            <a:lvl1pPr marL="216000" indent="-216000">
              <a:lnSpc>
                <a:spcPct val="100000"/>
              </a:lnSpc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DAFD7-A724-4300-9AFE-D14F0BFE3578}" type="datetimeFigureOut">
              <a:rPr lang="da-DK" smtClean="0"/>
              <a:t>30-03-2016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6D6BF-4D29-463D-8E65-E546FC5C189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65785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DAFD7-A724-4300-9AFE-D14F0BFE3578}" type="datetimeFigureOut">
              <a:rPr lang="da-DK" smtClean="0"/>
              <a:t>30-03-2016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6D6BF-4D29-463D-8E65-E546FC5C189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73535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DAFD7-A724-4300-9AFE-D14F0BFE3578}" type="datetimeFigureOut">
              <a:rPr lang="da-DK" smtClean="0"/>
              <a:t>30-03-2016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6D6BF-4D29-463D-8E65-E546FC5C189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52823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lnSpc>
                <a:spcPct val="100000"/>
              </a:lnSpc>
              <a:defRPr sz="2000" b="1"/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766733" y="836712"/>
            <a:ext cx="6815667" cy="52894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DAFD7-A724-4300-9AFE-D14F0BFE3578}" type="datetimeFigureOut">
              <a:rPr lang="da-DK" smtClean="0"/>
              <a:t>30-03-2016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6D6BF-4D29-463D-8E65-E546FC5C189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39953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lnSpc>
                <a:spcPct val="100000"/>
              </a:lnSpc>
              <a:defRPr sz="2000" b="1"/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smtClean="0"/>
              <a:t>Klik på ikonet for at tilføje et billede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DAFD7-A724-4300-9AFE-D14F0BFE3578}" type="datetimeFigureOut">
              <a:rPr lang="da-DK" smtClean="0"/>
              <a:t>30-03-2016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6D6BF-4D29-463D-8E65-E546FC5C189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20896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1089653" y="557808"/>
            <a:ext cx="980688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 smtClean="0"/>
              <a:t>Klik for at redigere titeltypografi i masteren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1103445" y="1855366"/>
            <a:ext cx="10753195" cy="4309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 smtClean="0"/>
              <a:t>Klik for at redigere typografi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1DAFD7-A724-4300-9AFE-D14F0BFE3578}" type="datetimeFigureOut">
              <a:rPr lang="da-DK" smtClean="0"/>
              <a:t>30-03-2016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46D6BF-4D29-463D-8E65-E546FC5C189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6905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ts val="48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914400" rtl="0" eaLnBrk="1" latinLnBrk="0" hangingPunct="1">
        <a:lnSpc>
          <a:spcPct val="100000"/>
        </a:lnSpc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tmflkr@gladsaxe.dk" TargetMode="External"/><Relationship Id="rId2" Type="http://schemas.openxmlformats.org/officeDocument/2006/relationships/hyperlink" Target="mailto:ivarrj@gladsaxe.dk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tmfkwj@gladsaxe.dk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JP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gladsaxe.dk/kommunen/borger/byg_og_bolig/din_bolig/regnvand_paa_din_grund/kort_over_nedsivningsegnede_omraader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ladsaxe.dk/kommunen/borger/byg_og_bolig/din_bolig/regnvand_paa_din_grund/regnvandsloesninger" TargetMode="External"/><Relationship Id="rId2" Type="http://schemas.openxmlformats.org/officeDocument/2006/relationships/hyperlink" Target="http://www.gladsaxe.dk/kommunen/borger/byg_og_bolig/din_bolig/regnvand_paa_din_grund/trin-for-trin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ordvand.dk/afloeb/regnvand_paa_egen_grund/Sider/default.aspx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 smtClean="0"/>
              <a:t>Regnvand på egen grund i Gladsaxe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914400" y="3829835"/>
            <a:ext cx="10657184" cy="2167203"/>
          </a:xfrm>
        </p:spPr>
        <p:txBody>
          <a:bodyPr>
            <a:normAutofit fontScale="70000" lnSpcReduction="20000"/>
          </a:bodyPr>
          <a:lstStyle/>
          <a:p>
            <a:r>
              <a:rPr lang="da-DK" dirty="0" err="1" smtClean="0"/>
              <a:t>Stengaardens</a:t>
            </a:r>
            <a:r>
              <a:rPr lang="da-DK" dirty="0" smtClean="0"/>
              <a:t> Grundejerforening</a:t>
            </a:r>
          </a:p>
          <a:p>
            <a:r>
              <a:rPr lang="da-DK" dirty="0" smtClean="0"/>
              <a:t>Generalforsamling 30. Marts 2016</a:t>
            </a:r>
          </a:p>
          <a:p>
            <a:endParaRPr lang="da-DK" dirty="0" smtClean="0"/>
          </a:p>
          <a:p>
            <a:r>
              <a:rPr lang="da-DK" dirty="0" smtClean="0"/>
              <a:t>Ivar Rosendal, </a:t>
            </a:r>
            <a:r>
              <a:rPr lang="da-DK" dirty="0" smtClean="0">
                <a:hlinkClick r:id="rId2"/>
              </a:rPr>
              <a:t>ivarrj@gladsaxe.dk</a:t>
            </a:r>
            <a:r>
              <a:rPr lang="da-DK" dirty="0" smtClean="0"/>
              <a:t>, 39 57 59 32 (Større projekter, forurenede ejendomme)</a:t>
            </a:r>
          </a:p>
          <a:p>
            <a:r>
              <a:rPr lang="da-DK" dirty="0" smtClean="0"/>
              <a:t>Lone Kofoed Rasmussen, </a:t>
            </a:r>
            <a:r>
              <a:rPr lang="da-DK" dirty="0" smtClean="0">
                <a:hlinkClick r:id="rId3"/>
              </a:rPr>
              <a:t>tmflkr@gladsaxe.dk</a:t>
            </a:r>
            <a:r>
              <a:rPr lang="da-DK" dirty="0" smtClean="0"/>
              <a:t>, 39 57 59 28 (Enkelthusstande)</a:t>
            </a:r>
          </a:p>
          <a:p>
            <a:r>
              <a:rPr lang="da-DK" dirty="0" smtClean="0"/>
              <a:t>Kim Weinholt Jensen, </a:t>
            </a:r>
            <a:r>
              <a:rPr lang="da-DK" dirty="0" smtClean="0">
                <a:hlinkClick r:id="rId4"/>
              </a:rPr>
              <a:t>tmfkwj@gladsaxe.dk</a:t>
            </a:r>
            <a:r>
              <a:rPr lang="da-DK" dirty="0" smtClean="0"/>
              <a:t>, 39 57 59 22 (Enkelthusstande)</a:t>
            </a:r>
          </a:p>
        </p:txBody>
      </p:sp>
    </p:spTree>
    <p:extLst>
      <p:ext uri="{BB962C8B-B14F-4D97-AF65-F5344CB8AC3E}">
        <p14:creationId xmlns:p14="http://schemas.microsoft.com/office/powerpoint/2010/main" val="2978696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1"/>
          <p:cNvSpPr>
            <a:spLocks noGrp="1"/>
          </p:cNvSpPr>
          <p:nvPr>
            <p:ph type="title"/>
          </p:nvPr>
        </p:nvSpPr>
        <p:spPr>
          <a:xfrm>
            <a:off x="2341240" y="557808"/>
            <a:ext cx="6779096" cy="926976"/>
          </a:xfrm>
        </p:spPr>
        <p:txBody>
          <a:bodyPr>
            <a:normAutofit/>
          </a:bodyPr>
          <a:lstStyle/>
          <a:p>
            <a:r>
              <a:rPr lang="da-DK" sz="3600" dirty="0"/>
              <a:t>Grøfter</a:t>
            </a:r>
          </a:p>
        </p:txBody>
      </p:sp>
      <p:pic>
        <p:nvPicPr>
          <p:cNvPr id="15" name="Billede 14" descr="_MG_7971.JPG"/>
          <p:cNvPicPr>
            <a:picLocks noChangeAspect="1"/>
          </p:cNvPicPr>
          <p:nvPr/>
        </p:nvPicPr>
        <p:blipFill>
          <a:blip r:embed="rId3" cstate="print"/>
          <a:srcRect l="20861" r="18523" b="8621"/>
          <a:stretch>
            <a:fillRect/>
          </a:stretch>
        </p:blipFill>
        <p:spPr>
          <a:xfrm>
            <a:off x="3757426" y="1422453"/>
            <a:ext cx="2364416" cy="2376264"/>
          </a:xfrm>
          <a:prstGeom prst="rect">
            <a:avLst/>
          </a:prstGeom>
        </p:spPr>
      </p:pic>
      <p:pic>
        <p:nvPicPr>
          <p:cNvPr id="16" name="Billede 15" descr="_MG_7958.JPG"/>
          <p:cNvPicPr>
            <a:picLocks noChangeAspect="1"/>
          </p:cNvPicPr>
          <p:nvPr/>
        </p:nvPicPr>
        <p:blipFill>
          <a:blip r:embed="rId4" cstate="print"/>
          <a:srcRect t="21683" b="30483"/>
          <a:stretch>
            <a:fillRect/>
          </a:stretch>
        </p:blipFill>
        <p:spPr>
          <a:xfrm>
            <a:off x="2299042" y="4005064"/>
            <a:ext cx="7663112" cy="2443714"/>
          </a:xfrm>
          <a:prstGeom prst="rect">
            <a:avLst/>
          </a:prstGeom>
        </p:spPr>
      </p:pic>
      <p:pic>
        <p:nvPicPr>
          <p:cNvPr id="2" name="Billed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54"/>
          <a:stretch/>
        </p:blipFill>
        <p:spPr>
          <a:xfrm>
            <a:off x="6312024" y="1031959"/>
            <a:ext cx="3506114" cy="276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84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1"/>
          <p:cNvSpPr>
            <a:spLocks noGrp="1"/>
          </p:cNvSpPr>
          <p:nvPr>
            <p:ph type="title"/>
          </p:nvPr>
        </p:nvSpPr>
        <p:spPr>
          <a:xfrm>
            <a:off x="2341240" y="557808"/>
            <a:ext cx="6779096" cy="926976"/>
          </a:xfrm>
        </p:spPr>
        <p:txBody>
          <a:bodyPr>
            <a:normAutofit/>
          </a:bodyPr>
          <a:lstStyle/>
          <a:p>
            <a:r>
              <a:rPr lang="da-DK" sz="3600" dirty="0"/>
              <a:t>Vild græs og grøfter</a:t>
            </a:r>
          </a:p>
        </p:txBody>
      </p:sp>
      <p:pic>
        <p:nvPicPr>
          <p:cNvPr id="4" name="Billede 3" descr="IMG_9589.JPG"/>
          <p:cNvPicPr>
            <a:picLocks noChangeAspect="1"/>
          </p:cNvPicPr>
          <p:nvPr/>
        </p:nvPicPr>
        <p:blipFill>
          <a:blip r:embed="rId3" cstate="print"/>
          <a:srcRect l="19820" t="8845" r="15315"/>
          <a:stretch>
            <a:fillRect/>
          </a:stretch>
        </p:blipFill>
        <p:spPr>
          <a:xfrm>
            <a:off x="2135560" y="1609592"/>
            <a:ext cx="3960880" cy="3710825"/>
          </a:xfrm>
          <a:prstGeom prst="rect">
            <a:avLst/>
          </a:prstGeom>
        </p:spPr>
      </p:pic>
      <p:pic>
        <p:nvPicPr>
          <p:cNvPr id="6" name="Billede 5" descr="IMG_9618.JPG"/>
          <p:cNvPicPr>
            <a:picLocks noChangeAspect="1"/>
          </p:cNvPicPr>
          <p:nvPr/>
        </p:nvPicPr>
        <p:blipFill rotWithShape="1">
          <a:blip r:embed="rId4" cstate="print"/>
          <a:srcRect l="21902" t="13432" r="24399" b="11501"/>
          <a:stretch/>
        </p:blipFill>
        <p:spPr>
          <a:xfrm>
            <a:off x="6312024" y="1634532"/>
            <a:ext cx="3960440" cy="3690820"/>
          </a:xfrm>
          <a:prstGeom prst="rect">
            <a:avLst/>
          </a:prstGeom>
        </p:spPr>
      </p:pic>
      <p:sp>
        <p:nvSpPr>
          <p:cNvPr id="7" name="Tekstboks 6"/>
          <p:cNvSpPr txBox="1"/>
          <p:nvPr/>
        </p:nvSpPr>
        <p:spPr>
          <a:xfrm>
            <a:off x="2100023" y="5445223"/>
            <a:ext cx="3600840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Mindre pleje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Godt for biodiversiteten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Struktur</a:t>
            </a:r>
          </a:p>
        </p:txBody>
      </p:sp>
    </p:spTree>
    <p:extLst>
      <p:ext uri="{BB962C8B-B14F-4D97-AF65-F5344CB8AC3E}">
        <p14:creationId xmlns:p14="http://schemas.microsoft.com/office/powerpoint/2010/main" val="1840569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1"/>
          <p:cNvSpPr>
            <a:spLocks noGrp="1"/>
          </p:cNvSpPr>
          <p:nvPr>
            <p:ph type="title"/>
          </p:nvPr>
        </p:nvSpPr>
        <p:spPr>
          <a:xfrm>
            <a:off x="2341240" y="557808"/>
            <a:ext cx="6779096" cy="926976"/>
          </a:xfrm>
        </p:spPr>
        <p:txBody>
          <a:bodyPr>
            <a:normAutofit/>
          </a:bodyPr>
          <a:lstStyle/>
          <a:p>
            <a:r>
              <a:rPr lang="da-DK" sz="3600" dirty="0"/>
              <a:t>Græslavning</a:t>
            </a:r>
          </a:p>
        </p:txBody>
      </p:sp>
      <p:pic>
        <p:nvPicPr>
          <p:cNvPr id="13" name="Billede 12" descr="IMG_0094.JPG"/>
          <p:cNvPicPr>
            <a:picLocks noChangeAspect="1"/>
          </p:cNvPicPr>
          <p:nvPr/>
        </p:nvPicPr>
        <p:blipFill rotWithShape="1">
          <a:blip r:embed="rId3" cstate="print"/>
          <a:srcRect l="16543" t="9854" r="9765" b="11199"/>
          <a:stretch/>
        </p:blipFill>
        <p:spPr>
          <a:xfrm>
            <a:off x="6384033" y="1645380"/>
            <a:ext cx="3571589" cy="2550865"/>
          </a:xfrm>
          <a:prstGeom prst="rect">
            <a:avLst/>
          </a:prstGeom>
        </p:spPr>
      </p:pic>
      <p:pic>
        <p:nvPicPr>
          <p:cNvPr id="2" name="Billed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0" t="26997" r="960" b="3260"/>
          <a:stretch/>
        </p:blipFill>
        <p:spPr>
          <a:xfrm>
            <a:off x="4270297" y="4380823"/>
            <a:ext cx="5685325" cy="2232248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448" y="1645380"/>
            <a:ext cx="3826298" cy="255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092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1"/>
          <p:cNvSpPr>
            <a:spLocks noGrp="1"/>
          </p:cNvSpPr>
          <p:nvPr>
            <p:ph type="title"/>
          </p:nvPr>
        </p:nvSpPr>
        <p:spPr>
          <a:xfrm>
            <a:off x="2341240" y="557808"/>
            <a:ext cx="6779096" cy="926976"/>
          </a:xfrm>
        </p:spPr>
        <p:txBody>
          <a:bodyPr>
            <a:normAutofit/>
          </a:bodyPr>
          <a:lstStyle/>
          <a:p>
            <a:r>
              <a:rPr lang="da-DK" sz="3600" dirty="0"/>
              <a:t>Vandtransport</a:t>
            </a:r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272" y="994420"/>
            <a:ext cx="2862064" cy="4293096"/>
          </a:xfrm>
          <a:prstGeom prst="rect">
            <a:avLst/>
          </a:prstGeom>
        </p:spPr>
      </p:pic>
      <p:pic>
        <p:nvPicPr>
          <p:cNvPr id="7" name="Picture 4" descr="T:\Tmffa\Teams\Vand og Klima\Billeder\Billeder LAR\Middelfarts regnhaver\IMG_8734.JPG"/>
          <p:cNvPicPr>
            <a:picLocks noChangeAspect="1" noChangeArrowheads="1"/>
          </p:cNvPicPr>
          <p:nvPr/>
        </p:nvPicPr>
        <p:blipFill rotWithShape="1">
          <a:blip r:embed="rId4" cstate="print"/>
          <a:srcRect t="23684" b="7895"/>
          <a:stretch/>
        </p:blipFill>
        <p:spPr bwMode="auto">
          <a:xfrm>
            <a:off x="2341240" y="1769586"/>
            <a:ext cx="4900858" cy="2235479"/>
          </a:xfrm>
          <a:prstGeom prst="rect">
            <a:avLst/>
          </a:prstGeom>
          <a:noFill/>
        </p:spPr>
      </p:pic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51"/>
          <a:stretch/>
        </p:blipFill>
        <p:spPr>
          <a:xfrm>
            <a:off x="3335880" y="4149080"/>
            <a:ext cx="3906218" cy="237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88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1"/>
          <p:cNvSpPr>
            <a:spLocks noGrp="1"/>
          </p:cNvSpPr>
          <p:nvPr>
            <p:ph type="title"/>
          </p:nvPr>
        </p:nvSpPr>
        <p:spPr>
          <a:xfrm>
            <a:off x="2341240" y="557808"/>
            <a:ext cx="6779096" cy="926976"/>
          </a:xfrm>
        </p:spPr>
        <p:txBody>
          <a:bodyPr>
            <a:normAutofit/>
          </a:bodyPr>
          <a:lstStyle/>
          <a:p>
            <a:r>
              <a:rPr lang="da-DK" sz="3600" dirty="0"/>
              <a:t>Aktiviteter</a:t>
            </a:r>
          </a:p>
        </p:txBody>
      </p:sp>
      <p:sp>
        <p:nvSpPr>
          <p:cNvPr id="14" name="Tekstboks 13"/>
          <p:cNvSpPr txBox="1"/>
          <p:nvPr/>
        </p:nvSpPr>
        <p:spPr>
          <a:xfrm>
            <a:off x="2341240" y="1736123"/>
            <a:ext cx="2890664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 Leg integreres i LAR</a:t>
            </a:r>
          </a:p>
        </p:txBody>
      </p:sp>
      <p:pic>
        <p:nvPicPr>
          <p:cNvPr id="16" name="Billede 15" descr="IMG_529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02956" y="580689"/>
            <a:ext cx="4215731" cy="2810487"/>
          </a:xfrm>
          <a:prstGeom prst="rect">
            <a:avLst/>
          </a:prstGeom>
        </p:spPr>
      </p:pic>
      <p:pic>
        <p:nvPicPr>
          <p:cNvPr id="2" name="Billed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9" t="14679" r="11656" b="12813"/>
          <a:stretch/>
        </p:blipFill>
        <p:spPr>
          <a:xfrm>
            <a:off x="1651826" y="3758395"/>
            <a:ext cx="3868110" cy="2804380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955" y="3758396"/>
            <a:ext cx="4215732" cy="2804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65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1"/>
          <p:cNvSpPr>
            <a:spLocks noGrp="1"/>
          </p:cNvSpPr>
          <p:nvPr>
            <p:ph type="title"/>
          </p:nvPr>
        </p:nvSpPr>
        <p:spPr>
          <a:xfrm>
            <a:off x="2063552" y="414716"/>
            <a:ext cx="6779096" cy="1790148"/>
          </a:xfrm>
        </p:spPr>
        <p:txBody>
          <a:bodyPr>
            <a:normAutofit/>
          </a:bodyPr>
          <a:lstStyle/>
          <a:p>
            <a:r>
              <a:rPr lang="da-DK" sz="3600" dirty="0"/>
              <a:t>Mulighederne </a:t>
            </a:r>
            <a:br>
              <a:rPr lang="da-DK" sz="3600" dirty="0"/>
            </a:br>
            <a:r>
              <a:rPr lang="da-DK" sz="3600" dirty="0"/>
              <a:t>er mange</a:t>
            </a:r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" r="20494" b="3887"/>
          <a:stretch/>
        </p:blipFill>
        <p:spPr>
          <a:xfrm>
            <a:off x="1775520" y="3263018"/>
            <a:ext cx="3456384" cy="3210187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75" b="14241"/>
          <a:stretch/>
        </p:blipFill>
        <p:spPr>
          <a:xfrm>
            <a:off x="5591944" y="764704"/>
            <a:ext cx="4860268" cy="2144458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944" y="3259150"/>
            <a:ext cx="4824536" cy="321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864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1"/>
          <p:cNvSpPr>
            <a:spLocks noGrp="1"/>
          </p:cNvSpPr>
          <p:nvPr>
            <p:ph type="title"/>
          </p:nvPr>
        </p:nvSpPr>
        <p:spPr>
          <a:xfrm>
            <a:off x="2341240" y="557808"/>
            <a:ext cx="6779096" cy="926976"/>
          </a:xfrm>
        </p:spPr>
        <p:txBody>
          <a:bodyPr>
            <a:normAutofit/>
          </a:bodyPr>
          <a:lstStyle/>
          <a:p>
            <a:r>
              <a:rPr lang="da-DK" sz="3600" dirty="0"/>
              <a:t>Grønt tag</a:t>
            </a: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3"/>
          <a:srcRect l="42900" t="14581" r="16244" b="31052"/>
          <a:stretch/>
        </p:blipFill>
        <p:spPr>
          <a:xfrm>
            <a:off x="7320136" y="1494021"/>
            <a:ext cx="2700300" cy="2160240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29" r="6123" b="8163"/>
          <a:stretch/>
        </p:blipFill>
        <p:spPr>
          <a:xfrm>
            <a:off x="2706452" y="1512023"/>
            <a:ext cx="4248472" cy="2124236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03" b="1623"/>
          <a:stretch/>
        </p:blipFill>
        <p:spPr>
          <a:xfrm>
            <a:off x="3718404" y="4005065"/>
            <a:ext cx="6302032" cy="255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19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1"/>
          <p:cNvSpPr>
            <a:spLocks noGrp="1"/>
          </p:cNvSpPr>
          <p:nvPr>
            <p:ph type="title"/>
          </p:nvPr>
        </p:nvSpPr>
        <p:spPr>
          <a:xfrm>
            <a:off x="2341240" y="557808"/>
            <a:ext cx="6779096" cy="926976"/>
          </a:xfrm>
        </p:spPr>
        <p:txBody>
          <a:bodyPr>
            <a:normAutofit/>
          </a:bodyPr>
          <a:lstStyle/>
          <a:p>
            <a:r>
              <a:rPr lang="da-DK" sz="3600" dirty="0"/>
              <a:t>Genbrug af regnvand</a:t>
            </a:r>
          </a:p>
        </p:txBody>
      </p:sp>
      <p:pic>
        <p:nvPicPr>
          <p:cNvPr id="4" name="Billede 3" descr="Vandtoende.jpg"/>
          <p:cNvPicPr>
            <a:picLocks noChangeAspect="1"/>
          </p:cNvPicPr>
          <p:nvPr/>
        </p:nvPicPr>
        <p:blipFill rotWithShape="1">
          <a:blip r:embed="rId3" cstate="print"/>
          <a:srcRect l="11828" t="25749" r="3543" b="13561"/>
          <a:stretch/>
        </p:blipFill>
        <p:spPr>
          <a:xfrm>
            <a:off x="1857780" y="3933057"/>
            <a:ext cx="5023528" cy="2574515"/>
          </a:xfrm>
          <a:prstGeom prst="rect">
            <a:avLst/>
          </a:prstGeom>
        </p:spPr>
      </p:pic>
      <p:pic>
        <p:nvPicPr>
          <p:cNvPr id="2" name="Billed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" t="1111" r="8889" b="5556"/>
          <a:stretch/>
        </p:blipFill>
        <p:spPr>
          <a:xfrm>
            <a:off x="7104220" y="1188526"/>
            <a:ext cx="3168244" cy="4989984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" t="22695" r="20075" b="13367"/>
          <a:stretch/>
        </p:blipFill>
        <p:spPr>
          <a:xfrm>
            <a:off x="2855640" y="1505382"/>
            <a:ext cx="4025668" cy="217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6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35560" y="557808"/>
            <a:ext cx="8280920" cy="926976"/>
          </a:xfrm>
        </p:spPr>
        <p:txBody>
          <a:bodyPr>
            <a:noAutofit/>
          </a:bodyPr>
          <a:lstStyle/>
          <a:p>
            <a:r>
              <a:rPr lang="da-DK" sz="3600" dirty="0"/>
              <a:t>Hvorfor håndtere regnvand på egen grund?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2135560" y="1556793"/>
            <a:ext cx="4752528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da-DK" sz="2400" b="1" dirty="0"/>
              <a:t>Klimaforandringer giver:</a:t>
            </a:r>
          </a:p>
          <a:p>
            <a:pPr>
              <a:buFontTx/>
              <a:buChar char="-"/>
            </a:pPr>
            <a:r>
              <a:rPr lang="da-DK" sz="2400" dirty="0" smtClean="0"/>
              <a:t>Kraftigere </a:t>
            </a:r>
            <a:r>
              <a:rPr lang="da-DK" sz="2400" dirty="0"/>
              <a:t>regn om sommeren</a:t>
            </a:r>
          </a:p>
          <a:p>
            <a:pPr>
              <a:buFontTx/>
              <a:buChar char="-"/>
            </a:pPr>
            <a:r>
              <a:rPr lang="da-DK" sz="2400" dirty="0" smtClean="0"/>
              <a:t>Længere tørkeperioder</a:t>
            </a:r>
            <a:endParaRPr lang="da-DK" sz="2400" dirty="0"/>
          </a:p>
          <a:p>
            <a:pPr>
              <a:buFontTx/>
              <a:buChar char="-"/>
            </a:pPr>
            <a:r>
              <a:rPr lang="da-DK" sz="2400" dirty="0"/>
              <a:t>Mere nedbør</a:t>
            </a:r>
          </a:p>
          <a:p>
            <a:pPr>
              <a:buFontTx/>
              <a:buChar char="-"/>
            </a:pPr>
            <a:r>
              <a:rPr lang="da-DK" sz="2400" dirty="0"/>
              <a:t>Varmere temperaturer i byen</a:t>
            </a:r>
          </a:p>
          <a:p>
            <a:pPr>
              <a:buNone/>
            </a:pPr>
            <a:endParaRPr lang="da-DK" sz="2400" b="1" dirty="0"/>
          </a:p>
          <a:p>
            <a:pPr>
              <a:buNone/>
            </a:pPr>
            <a:r>
              <a:rPr lang="da-DK" sz="2400" b="1" dirty="0"/>
              <a:t>Konsekvenser ved kraftig regn:</a:t>
            </a:r>
          </a:p>
          <a:p>
            <a:pPr marL="342900" lvl="1" indent="-342900">
              <a:buFontTx/>
              <a:buChar char="-"/>
            </a:pPr>
            <a:r>
              <a:rPr lang="da-DK" dirty="0" smtClean="0"/>
              <a:t>Oversvømmelser</a:t>
            </a:r>
          </a:p>
          <a:p>
            <a:pPr marL="342900" lvl="1" indent="-342900">
              <a:buFontTx/>
              <a:buChar char="-"/>
            </a:pPr>
            <a:r>
              <a:rPr lang="da-DK" dirty="0" err="1" smtClean="0"/>
              <a:t>Urenset</a:t>
            </a:r>
            <a:r>
              <a:rPr lang="da-DK" dirty="0" smtClean="0"/>
              <a:t> spildevand til søer, åer, haver og kældre</a:t>
            </a:r>
          </a:p>
          <a:p>
            <a:endParaRPr lang="da-DK" dirty="0" smtClean="0"/>
          </a:p>
          <a:p>
            <a:endParaRPr lang="da-DK" dirty="0" smtClean="0"/>
          </a:p>
          <a:p>
            <a:endParaRPr lang="da-DK" dirty="0" smtClean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1125" y="1859642"/>
            <a:ext cx="3918850" cy="375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648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35560" y="557808"/>
            <a:ext cx="7560840" cy="1143000"/>
          </a:xfrm>
        </p:spPr>
        <p:txBody>
          <a:bodyPr>
            <a:normAutofit/>
          </a:bodyPr>
          <a:lstStyle/>
          <a:p>
            <a:r>
              <a:rPr lang="da-DK" sz="3600" dirty="0"/>
              <a:t>Fordele ved LAR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1991544" y="2276872"/>
            <a:ext cx="4392488" cy="5040560"/>
          </a:xfrm>
        </p:spPr>
        <p:txBody>
          <a:bodyPr>
            <a:noAutofit/>
          </a:bodyPr>
          <a:lstStyle/>
          <a:p>
            <a:pPr lvl="0"/>
            <a:r>
              <a:rPr lang="da-DK" sz="2400" dirty="0"/>
              <a:t>Aflastning af kloak </a:t>
            </a:r>
          </a:p>
          <a:p>
            <a:pPr lvl="0"/>
            <a:r>
              <a:rPr lang="da-DK" sz="2400" dirty="0" smtClean="0"/>
              <a:t>Grønnere </a:t>
            </a:r>
            <a:r>
              <a:rPr lang="da-DK" sz="2400" dirty="0"/>
              <a:t>udearealer</a:t>
            </a:r>
          </a:p>
          <a:p>
            <a:pPr lvl="0"/>
            <a:r>
              <a:rPr lang="da-DK" sz="2400" dirty="0">
                <a:solidFill>
                  <a:prstClr val="black"/>
                </a:solidFill>
              </a:rPr>
              <a:t>Grundvandsdannelse</a:t>
            </a:r>
          </a:p>
          <a:p>
            <a:pPr lvl="0"/>
            <a:r>
              <a:rPr lang="da-DK" sz="2400" dirty="0">
                <a:solidFill>
                  <a:prstClr val="black"/>
                </a:solidFill>
              </a:rPr>
              <a:t>Øget fordampning</a:t>
            </a:r>
          </a:p>
          <a:p>
            <a:pPr lvl="0"/>
            <a:r>
              <a:rPr lang="da-DK" sz="2400" dirty="0">
                <a:solidFill>
                  <a:prstClr val="black"/>
                </a:solidFill>
              </a:rPr>
              <a:t>Biodiversitet</a:t>
            </a:r>
          </a:p>
          <a:p>
            <a:pPr lvl="0"/>
            <a:r>
              <a:rPr lang="da-DK" sz="2400" dirty="0">
                <a:solidFill>
                  <a:prstClr val="black"/>
                </a:solidFill>
              </a:rPr>
              <a:t>Reducere vandforbrug i haven</a:t>
            </a:r>
          </a:p>
          <a:p>
            <a:pPr lvl="0"/>
            <a:endParaRPr lang="da-DK" sz="2400" dirty="0">
              <a:solidFill>
                <a:prstClr val="black"/>
              </a:solidFill>
            </a:endParaRPr>
          </a:p>
          <a:p>
            <a:pPr lvl="0"/>
            <a:endParaRPr lang="da-DK" sz="2400" dirty="0">
              <a:solidFill>
                <a:prstClr val="black"/>
              </a:solidFill>
            </a:endParaRPr>
          </a:p>
          <a:p>
            <a:endParaRPr lang="da-DK" sz="2000" dirty="0"/>
          </a:p>
          <a:p>
            <a:endParaRPr lang="da-DK" sz="900" dirty="0"/>
          </a:p>
          <a:p>
            <a:endParaRPr lang="da-DK" sz="900" dirty="0"/>
          </a:p>
        </p:txBody>
      </p:sp>
      <p:pic>
        <p:nvPicPr>
          <p:cNvPr id="6" name="Billede 5" descr="IMG_0487b.jpg"/>
          <p:cNvPicPr>
            <a:picLocks noChangeAspect="1"/>
          </p:cNvPicPr>
          <p:nvPr/>
        </p:nvPicPr>
        <p:blipFill>
          <a:blip r:embed="rId3" cstate="print"/>
          <a:srcRect b="4131"/>
          <a:stretch>
            <a:fillRect/>
          </a:stretch>
        </p:blipFill>
        <p:spPr>
          <a:xfrm>
            <a:off x="6672065" y="836712"/>
            <a:ext cx="3551913" cy="5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32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I er allerede i gang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sz="2800" dirty="0" smtClean="0"/>
              <a:t>Opland til Buddinge Station</a:t>
            </a:r>
          </a:p>
          <a:p>
            <a:r>
              <a:rPr lang="da-DK" sz="2800" dirty="0" smtClean="0"/>
              <a:t>Kong Hans Allé</a:t>
            </a:r>
          </a:p>
          <a:p>
            <a:r>
              <a:rPr lang="da-DK" sz="2800" dirty="0" smtClean="0"/>
              <a:t>5 </a:t>
            </a:r>
            <a:r>
              <a:rPr lang="da-DK" sz="2800" dirty="0" err="1" smtClean="0"/>
              <a:t>regnhaver</a:t>
            </a:r>
            <a:r>
              <a:rPr lang="da-DK" sz="2800" dirty="0" smtClean="0"/>
              <a:t> og ”Markkvarteret”</a:t>
            </a:r>
          </a:p>
          <a:p>
            <a:r>
              <a:rPr lang="da-DK" sz="2800" dirty="0" smtClean="0"/>
              <a:t>Porsevænget/</a:t>
            </a:r>
            <a:r>
              <a:rPr lang="da-DK" sz="2800" dirty="0" err="1" smtClean="0"/>
              <a:t>Hedevænget</a:t>
            </a:r>
            <a:endParaRPr lang="da-DK" sz="2800" dirty="0" smtClean="0"/>
          </a:p>
          <a:p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1846" y="1700808"/>
            <a:ext cx="5948007" cy="394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82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231064"/>
            <a:ext cx="10515600" cy="789156"/>
          </a:xfrm>
        </p:spPr>
        <p:txBody>
          <a:bodyPr/>
          <a:lstStyle/>
          <a:p>
            <a:r>
              <a:rPr lang="da-DK" dirty="0" smtClean="0"/>
              <a:t>Hvor er det egnet til nedsivning?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838200" y="2506662"/>
            <a:ext cx="10515600" cy="4351338"/>
          </a:xfrm>
        </p:spPr>
        <p:txBody>
          <a:bodyPr>
            <a:normAutofit fontScale="85000" lnSpcReduction="20000"/>
          </a:bodyPr>
          <a:lstStyle/>
          <a:p>
            <a:endParaRPr lang="da-DK" dirty="0"/>
          </a:p>
          <a:p>
            <a:endParaRPr lang="da-DK" dirty="0" smtClean="0"/>
          </a:p>
          <a:p>
            <a:endParaRPr lang="da-DK" dirty="0"/>
          </a:p>
          <a:p>
            <a:endParaRPr lang="da-DK" dirty="0" smtClean="0"/>
          </a:p>
          <a:p>
            <a:endParaRPr lang="da-DK" dirty="0"/>
          </a:p>
          <a:p>
            <a:endParaRPr lang="da-DK" dirty="0" smtClean="0"/>
          </a:p>
          <a:p>
            <a:endParaRPr lang="da-DK" dirty="0" smtClean="0"/>
          </a:p>
          <a:p>
            <a:endParaRPr lang="da-DK" dirty="0"/>
          </a:p>
          <a:p>
            <a:endParaRPr lang="da-DK" dirty="0"/>
          </a:p>
          <a:p>
            <a:r>
              <a:rPr lang="da-DK" dirty="0" smtClean="0">
                <a:hlinkClick r:id="rId2"/>
              </a:rPr>
              <a:t>Kort over nedsivningsegnede områder</a:t>
            </a:r>
            <a:endParaRPr lang="da-DK" dirty="0" smtClean="0"/>
          </a:p>
          <a:p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1304" y="911342"/>
            <a:ext cx="8179389" cy="516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88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Afstande til nedsivningsanlæg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da-DK" dirty="0" smtClean="0">
                <a:effectLst/>
                <a:hlinkClick r:id="rId2"/>
              </a:rPr>
              <a:t>Trin-for-trin vejledning på Gladsaxe.dk</a:t>
            </a:r>
            <a:endParaRPr lang="da-DK" dirty="0" smtClean="0">
              <a:effectLst/>
            </a:endParaRPr>
          </a:p>
          <a:p>
            <a:r>
              <a:rPr lang="da-DK" dirty="0" smtClean="0">
                <a:hlinkClick r:id="rId3"/>
              </a:rPr>
              <a:t>Inspiration til regnvandsløsninger</a:t>
            </a:r>
            <a:endParaRPr lang="da-DK" dirty="0" smtClean="0">
              <a:effectLst/>
            </a:endParaRPr>
          </a:p>
          <a:p>
            <a:r>
              <a:rPr lang="da-DK" dirty="0" smtClean="0">
                <a:effectLst/>
              </a:rPr>
              <a:t>Din grund må ikke være forurenet eller registreret som tidligere grusgrav.</a:t>
            </a:r>
          </a:p>
          <a:p>
            <a:r>
              <a:rPr lang="da-DK" dirty="0" smtClean="0">
                <a:effectLst/>
              </a:rPr>
              <a:t>Mindst 2 meter til skel.</a:t>
            </a:r>
          </a:p>
          <a:p>
            <a:r>
              <a:rPr lang="da-DK" dirty="0" smtClean="0">
                <a:effectLst/>
              </a:rPr>
              <a:t>Mindst 5 meter til beboelseshuse.</a:t>
            </a:r>
          </a:p>
          <a:p>
            <a:r>
              <a:rPr lang="da-DK" dirty="0" smtClean="0">
                <a:effectLst/>
              </a:rPr>
              <a:t>Mindst 2 meter til bygninger uden beboelse f. eks. garager eller udhuse på højst 25 kvadratmeter.</a:t>
            </a:r>
          </a:p>
          <a:p>
            <a:r>
              <a:rPr lang="da-DK" dirty="0" smtClean="0">
                <a:effectLst/>
              </a:rPr>
              <a:t>Mindst 25 meter til vandløb, søer, hav og drikkevandsboringer.</a:t>
            </a:r>
          </a:p>
          <a:p>
            <a:r>
              <a:rPr lang="da-DK" dirty="0" smtClean="0">
                <a:effectLst/>
              </a:rPr>
              <a:t>Mindst 100 meter til fortidsminder.</a:t>
            </a:r>
          </a:p>
          <a:p>
            <a:endParaRPr lang="da-DK" dirty="0" smtClean="0">
              <a:effectLst/>
            </a:endParaRP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2795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sz="4000" dirty="0" smtClean="0"/>
              <a:t>Betingelser for tilbagebetaling af tilslutningsbidrag</a:t>
            </a:r>
            <a:endParaRPr lang="da-DK" sz="40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a-DK" dirty="0" smtClean="0"/>
              <a:t>Op til 23.795,95 kr. pr. boligenhed i 2016 </a:t>
            </a:r>
          </a:p>
          <a:p>
            <a:r>
              <a:rPr lang="da-DK" dirty="0" smtClean="0"/>
              <a:t>Du </a:t>
            </a:r>
            <a:r>
              <a:rPr lang="da-DK" dirty="0"/>
              <a:t>skal frakoble 50 % eller mere af dit regnvand fra afløbssystemet.</a:t>
            </a:r>
          </a:p>
          <a:p>
            <a:r>
              <a:rPr lang="da-DK" dirty="0"/>
              <a:t>En autoriseret kloakmester skal lukke (afproppe) afløbet til det offentlige afløbssystem, og Nordvand skal syne afpropningen.</a:t>
            </a:r>
          </a:p>
          <a:p>
            <a:r>
              <a:rPr lang="da-DK" dirty="0"/>
              <a:t>Der må ikke være overløb fra faskine til afløbssystemet.</a:t>
            </a:r>
          </a:p>
          <a:p>
            <a:r>
              <a:rPr lang="da-DK" dirty="0" smtClean="0"/>
              <a:t>Som udgangspunkt kun i fælleskloakerede områder</a:t>
            </a:r>
          </a:p>
          <a:p>
            <a:r>
              <a:rPr lang="da-DK" dirty="0" smtClean="0">
                <a:hlinkClick r:id="rId2"/>
              </a:rPr>
              <a:t>Tilbagebetaling af tilslutningsbidrag fra Nordvand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7706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952" y="1995082"/>
            <a:ext cx="8090098" cy="3656507"/>
          </a:xfrm>
          <a:prstGeom prst="rect">
            <a:avLst/>
          </a:prstGeom>
        </p:spPr>
      </p:pic>
      <p:sp>
        <p:nvSpPr>
          <p:cNvPr id="7" name="Rektangel 6"/>
          <p:cNvSpPr/>
          <p:nvPr/>
        </p:nvSpPr>
        <p:spPr>
          <a:xfrm>
            <a:off x="8192616" y="5312242"/>
            <a:ext cx="1800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200" dirty="0"/>
              <a:t>Faskine</a:t>
            </a:r>
          </a:p>
        </p:txBody>
      </p:sp>
      <p:sp>
        <p:nvSpPr>
          <p:cNvPr id="9" name="Rektangel 8"/>
          <p:cNvSpPr/>
          <p:nvPr/>
        </p:nvSpPr>
        <p:spPr>
          <a:xfrm>
            <a:off x="2583280" y="4725145"/>
            <a:ext cx="740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200" dirty="0" err="1"/>
              <a:t>Regnbed</a:t>
            </a:r>
            <a:endParaRPr lang="da-DK" sz="1200" dirty="0"/>
          </a:p>
        </p:txBody>
      </p:sp>
      <p:cxnSp>
        <p:nvCxnSpPr>
          <p:cNvPr id="10" name="Lige forbindelse 9"/>
          <p:cNvCxnSpPr/>
          <p:nvPr/>
        </p:nvCxnSpPr>
        <p:spPr>
          <a:xfrm rot="5400000" flipH="1" flipV="1">
            <a:off x="2773460" y="4556157"/>
            <a:ext cx="36004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ktangel 10"/>
          <p:cNvSpPr/>
          <p:nvPr/>
        </p:nvSpPr>
        <p:spPr>
          <a:xfrm>
            <a:off x="4448200" y="4376138"/>
            <a:ext cx="740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200" dirty="0"/>
              <a:t>Rende</a:t>
            </a:r>
          </a:p>
        </p:txBody>
      </p:sp>
      <p:cxnSp>
        <p:nvCxnSpPr>
          <p:cNvPr id="12" name="Lige forbindelse 11"/>
          <p:cNvCxnSpPr/>
          <p:nvPr/>
        </p:nvCxnSpPr>
        <p:spPr>
          <a:xfrm rot="5400000" flipH="1" flipV="1">
            <a:off x="4772236" y="4268125"/>
            <a:ext cx="216024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ktangel 12"/>
          <p:cNvSpPr/>
          <p:nvPr/>
        </p:nvSpPr>
        <p:spPr>
          <a:xfrm>
            <a:off x="6968480" y="4304130"/>
            <a:ext cx="936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200" dirty="0"/>
              <a:t>Regnvands- tønde</a:t>
            </a:r>
          </a:p>
        </p:txBody>
      </p:sp>
      <p:cxnSp>
        <p:nvCxnSpPr>
          <p:cNvPr id="14" name="Lige forbindelse 13"/>
          <p:cNvCxnSpPr/>
          <p:nvPr/>
        </p:nvCxnSpPr>
        <p:spPr>
          <a:xfrm rot="5400000" flipH="1" flipV="1">
            <a:off x="7400528" y="4232121"/>
            <a:ext cx="28803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ktangel 14"/>
          <p:cNvSpPr/>
          <p:nvPr/>
        </p:nvSpPr>
        <p:spPr>
          <a:xfrm>
            <a:off x="7904584" y="4448146"/>
            <a:ext cx="1800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200" dirty="0" err="1"/>
              <a:t>Permeabel</a:t>
            </a:r>
            <a:r>
              <a:rPr lang="da-DK" sz="1200" dirty="0"/>
              <a:t> belægning</a:t>
            </a:r>
          </a:p>
        </p:txBody>
      </p:sp>
      <p:cxnSp>
        <p:nvCxnSpPr>
          <p:cNvPr id="16" name="Lige forbindelse 15"/>
          <p:cNvCxnSpPr/>
          <p:nvPr/>
        </p:nvCxnSpPr>
        <p:spPr>
          <a:xfrm rot="5400000" flipH="1" flipV="1">
            <a:off x="7904584" y="4304129"/>
            <a:ext cx="28803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Lige forbindelse 16"/>
          <p:cNvCxnSpPr/>
          <p:nvPr/>
        </p:nvCxnSpPr>
        <p:spPr>
          <a:xfrm rot="5400000" flipH="1" flipV="1">
            <a:off x="8192616" y="5168225"/>
            <a:ext cx="28803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ktangel 17"/>
          <p:cNvSpPr/>
          <p:nvPr/>
        </p:nvSpPr>
        <p:spPr>
          <a:xfrm>
            <a:off x="9509795" y="4843820"/>
            <a:ext cx="9997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200" dirty="0"/>
              <a:t>Grøft</a:t>
            </a:r>
          </a:p>
        </p:txBody>
      </p:sp>
      <p:cxnSp>
        <p:nvCxnSpPr>
          <p:cNvPr id="19" name="Lige forbindelse 18"/>
          <p:cNvCxnSpPr/>
          <p:nvPr/>
        </p:nvCxnSpPr>
        <p:spPr>
          <a:xfrm rot="5400000" flipH="1" flipV="1">
            <a:off x="9641235" y="4699803"/>
            <a:ext cx="28803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ktangel 19"/>
          <p:cNvSpPr/>
          <p:nvPr/>
        </p:nvSpPr>
        <p:spPr>
          <a:xfrm>
            <a:off x="5312296" y="2935978"/>
            <a:ext cx="12961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200" dirty="0"/>
              <a:t>Grønt tag</a:t>
            </a:r>
          </a:p>
        </p:txBody>
      </p:sp>
      <p:cxnSp>
        <p:nvCxnSpPr>
          <p:cNvPr id="21" name="Lige forbindelse 20"/>
          <p:cNvCxnSpPr/>
          <p:nvPr/>
        </p:nvCxnSpPr>
        <p:spPr>
          <a:xfrm rot="5400000" flipH="1" flipV="1">
            <a:off x="5348300" y="2899973"/>
            <a:ext cx="216024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ktangel 23"/>
          <p:cNvSpPr/>
          <p:nvPr/>
        </p:nvSpPr>
        <p:spPr>
          <a:xfrm rot="900000">
            <a:off x="7803977" y="2943729"/>
            <a:ext cx="2336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2000" dirty="0">
                <a:solidFill>
                  <a:srgbClr val="C00000"/>
                </a:solidFill>
              </a:rPr>
              <a:t>Åbne løsninger frem for underjordiske</a:t>
            </a:r>
          </a:p>
        </p:txBody>
      </p:sp>
      <p:sp>
        <p:nvSpPr>
          <p:cNvPr id="22" name="Titel 1"/>
          <p:cNvSpPr>
            <a:spLocks noGrp="1"/>
          </p:cNvSpPr>
          <p:nvPr>
            <p:ph type="title"/>
          </p:nvPr>
        </p:nvSpPr>
        <p:spPr>
          <a:xfrm>
            <a:off x="2341240" y="557808"/>
            <a:ext cx="6779096" cy="926976"/>
          </a:xfrm>
        </p:spPr>
        <p:txBody>
          <a:bodyPr>
            <a:normAutofit/>
          </a:bodyPr>
          <a:lstStyle/>
          <a:p>
            <a:r>
              <a:rPr lang="da-DK" sz="3600" dirty="0"/>
              <a:t>Forskellige regnvandsløsninger</a:t>
            </a:r>
          </a:p>
        </p:txBody>
      </p:sp>
      <p:sp>
        <p:nvSpPr>
          <p:cNvPr id="23" name="Rektangel 22"/>
          <p:cNvSpPr/>
          <p:nvPr/>
        </p:nvSpPr>
        <p:spPr>
          <a:xfrm>
            <a:off x="3845496" y="4557306"/>
            <a:ext cx="9997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200" dirty="0"/>
              <a:t>Græsplæne</a:t>
            </a:r>
          </a:p>
        </p:txBody>
      </p:sp>
      <p:cxnSp>
        <p:nvCxnSpPr>
          <p:cNvPr id="25" name="Lige forbindelse 24"/>
          <p:cNvCxnSpPr/>
          <p:nvPr/>
        </p:nvCxnSpPr>
        <p:spPr>
          <a:xfrm rot="5400000" flipH="1" flipV="1">
            <a:off x="3976936" y="4413289"/>
            <a:ext cx="28803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387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1"/>
          <p:cNvSpPr>
            <a:spLocks noGrp="1"/>
          </p:cNvSpPr>
          <p:nvPr>
            <p:ph type="title"/>
          </p:nvPr>
        </p:nvSpPr>
        <p:spPr>
          <a:xfrm>
            <a:off x="2341240" y="557808"/>
            <a:ext cx="6779096" cy="926976"/>
          </a:xfrm>
        </p:spPr>
        <p:txBody>
          <a:bodyPr>
            <a:normAutofit/>
          </a:bodyPr>
          <a:lstStyle/>
          <a:p>
            <a:r>
              <a:rPr lang="da-DK" sz="3600" dirty="0"/>
              <a:t>Regnbede</a:t>
            </a:r>
          </a:p>
        </p:txBody>
      </p:sp>
      <p:pic>
        <p:nvPicPr>
          <p:cNvPr id="8" name="Billede 7" descr="_MG_71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31904" y="1712113"/>
            <a:ext cx="3384376" cy="2256251"/>
          </a:xfrm>
          <a:prstGeom prst="rect">
            <a:avLst/>
          </a:prstGeom>
        </p:spPr>
      </p:pic>
      <p:pic>
        <p:nvPicPr>
          <p:cNvPr id="9" name="Billede 8" descr="_MG_7171.JPG"/>
          <p:cNvPicPr>
            <a:picLocks noChangeAspect="1"/>
          </p:cNvPicPr>
          <p:nvPr/>
        </p:nvPicPr>
        <p:blipFill rotWithShape="1">
          <a:blip r:embed="rId4" cstate="print"/>
          <a:srcRect t="21281" b="4256"/>
          <a:stretch/>
        </p:blipFill>
        <p:spPr>
          <a:xfrm>
            <a:off x="5231905" y="4149080"/>
            <a:ext cx="4793003" cy="2379374"/>
          </a:xfrm>
          <a:prstGeom prst="rect">
            <a:avLst/>
          </a:prstGeom>
        </p:spPr>
      </p:pic>
      <p:pic>
        <p:nvPicPr>
          <p:cNvPr id="2" name="Billed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9" r="12675"/>
          <a:stretch/>
        </p:blipFill>
        <p:spPr>
          <a:xfrm>
            <a:off x="1991544" y="2924944"/>
            <a:ext cx="3024336" cy="272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11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ladsaxe Blå">
  <a:themeElements>
    <a:clrScheme name="Gladsaxe farver">
      <a:dk1>
        <a:sysClr val="windowText" lastClr="000000"/>
      </a:dk1>
      <a:lt1>
        <a:sysClr val="window" lastClr="FFFFFF"/>
      </a:lt1>
      <a:dk2>
        <a:srgbClr val="6F7072"/>
      </a:dk2>
      <a:lt2>
        <a:srgbClr val="E2E3E4"/>
      </a:lt2>
      <a:accent1>
        <a:srgbClr val="0084BA"/>
      </a:accent1>
      <a:accent2>
        <a:srgbClr val="A71431"/>
      </a:accent2>
      <a:accent3>
        <a:srgbClr val="9BBB59"/>
      </a:accent3>
      <a:accent4>
        <a:srgbClr val="5E1E78"/>
      </a:accent4>
      <a:accent5>
        <a:srgbClr val="469196"/>
      </a:accent5>
      <a:accent6>
        <a:srgbClr val="D2871D"/>
      </a:accent6>
      <a:hlink>
        <a:srgbClr val="0084BA"/>
      </a:hlink>
      <a:folHlink>
        <a:srgbClr val="5E1E78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Gladsaxe Blå" id="{E96E936F-7C65-4BA8-8D59-357B231E2105}" vid="{0DE8601A-65FF-42D4-864E-5F24280DA76C}"/>
    </a:ext>
  </a:extLst>
</a:theme>
</file>

<file path=ppt/theme/theme2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Gladsaxe Blå</Template>
  <TotalTime>2177</TotalTime>
  <Words>287</Words>
  <Application>Microsoft Office PowerPoint</Application>
  <PresentationFormat>Brugerdefineret</PresentationFormat>
  <Paragraphs>94</Paragraphs>
  <Slides>17</Slides>
  <Notes>10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17</vt:i4>
      </vt:variant>
    </vt:vector>
  </HeadingPairs>
  <TitlesOfParts>
    <vt:vector size="18" baseType="lpstr">
      <vt:lpstr>Gladsaxe Blå</vt:lpstr>
      <vt:lpstr>Regnvand på egen grund i Gladsaxe</vt:lpstr>
      <vt:lpstr>Hvorfor håndtere regnvand på egen grund?</vt:lpstr>
      <vt:lpstr>Fordele ved LAR</vt:lpstr>
      <vt:lpstr>I er allerede i gang</vt:lpstr>
      <vt:lpstr>Hvor er det egnet til nedsivning?</vt:lpstr>
      <vt:lpstr>Afstande til nedsivningsanlæg</vt:lpstr>
      <vt:lpstr>Betingelser for tilbagebetaling af tilslutningsbidrag</vt:lpstr>
      <vt:lpstr>Forskellige regnvandsløsninger</vt:lpstr>
      <vt:lpstr>Regnbede</vt:lpstr>
      <vt:lpstr>Grøfter</vt:lpstr>
      <vt:lpstr>Vild græs og grøfter</vt:lpstr>
      <vt:lpstr>Græslavning</vt:lpstr>
      <vt:lpstr>Vandtransport</vt:lpstr>
      <vt:lpstr>Aktiviteter</vt:lpstr>
      <vt:lpstr>Mulighederne  er mange</vt:lpstr>
      <vt:lpstr>Grønt tag</vt:lpstr>
      <vt:lpstr>Genbrug af regnvand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Regnvand på egen grund</dc:title>
  <dc:creator>Ivar Felsager Rosendal</dc:creator>
  <cp:lastModifiedBy>Steen</cp:lastModifiedBy>
  <cp:revision>28</cp:revision>
  <dcterms:created xsi:type="dcterms:W3CDTF">2016-03-29T05:06:26Z</dcterms:created>
  <dcterms:modified xsi:type="dcterms:W3CDTF">2016-03-30T18:26:55Z</dcterms:modified>
</cp:coreProperties>
</file>